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15"/>
  </p:notesMasterIdLst>
  <p:sldIdLst>
    <p:sldId id="257" r:id="rId2"/>
    <p:sldId id="277" r:id="rId3"/>
    <p:sldId id="258" r:id="rId4"/>
    <p:sldId id="284" r:id="rId5"/>
    <p:sldId id="278" r:id="rId6"/>
    <p:sldId id="282" r:id="rId7"/>
    <p:sldId id="283" r:id="rId8"/>
    <p:sldId id="285" r:id="rId9"/>
    <p:sldId id="281" r:id="rId10"/>
    <p:sldId id="260" r:id="rId11"/>
    <p:sldId id="280" r:id="rId12"/>
    <p:sldId id="286"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2BB5"/>
    <a:srgbClr val="85E0E7"/>
    <a:srgbClr val="8FA0A3"/>
    <a:srgbClr val="43CDD9"/>
    <a:srgbClr val="30353F"/>
    <a:srgbClr val="667181"/>
    <a:srgbClr val="BABABA"/>
    <a:srgbClr val="DBDBDB"/>
    <a:srgbClr val="515A6B"/>
    <a:srgbClr val="AFBB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52" autoAdjust="0"/>
  </p:normalViewPr>
  <p:slideViewPr>
    <p:cSldViewPr snapToGrid="0" showGuides="1">
      <p:cViewPr varScale="1">
        <p:scale>
          <a:sx n="69" d="100"/>
          <a:sy n="69" d="100"/>
        </p:scale>
        <p:origin x="56" y="68"/>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30/10/2019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10/30/2019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Regression_analysis" TargetMode="External"/><Relationship Id="rId2" Type="http://schemas.openxmlformats.org/officeDocument/2006/relationships/hyperlink" Target="https://en.wikipedia.org/wiki/Statistical_classification" TargetMode="Externa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en.wikipedia.org/wiki/Cluster_analysi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225569" y="3444079"/>
            <a:ext cx="7740901" cy="1354217"/>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Deep Value Stock Selection </a:t>
            </a:r>
          </a:p>
          <a:p>
            <a:pPr algn="ctr">
              <a:tabLst>
                <a:tab pos="347663" algn="l"/>
              </a:tabLst>
            </a:pPr>
            <a:r>
              <a:rPr lang="en-US" sz="4400" b="1" dirty="0">
                <a:solidFill>
                  <a:schemeClr val="bg1"/>
                </a:solidFill>
                <a:latin typeface="+mj-lt"/>
              </a:rPr>
              <a:t>Using Machine Learning</a:t>
            </a:r>
          </a:p>
        </p:txBody>
      </p:sp>
      <p:sp>
        <p:nvSpPr>
          <p:cNvPr id="21" name="TextBox 20"/>
          <p:cNvSpPr txBox="1"/>
          <p:nvPr/>
        </p:nvSpPr>
        <p:spPr>
          <a:xfrm>
            <a:off x="5442756" y="4998480"/>
            <a:ext cx="1522596" cy="923330"/>
          </a:xfrm>
          <a:prstGeom prst="rect">
            <a:avLst/>
          </a:prstGeom>
          <a:noFill/>
        </p:spPr>
        <p:txBody>
          <a:bodyPr wrap="none" lIns="0" tIns="0" rIns="0" bIns="0" rtlCol="0">
            <a:spAutoFit/>
          </a:bodyPr>
          <a:lstStyle/>
          <a:p>
            <a:pPr algn="ctr">
              <a:tabLst>
                <a:tab pos="347663" algn="l"/>
              </a:tabLst>
            </a:pPr>
            <a:r>
              <a:rPr lang="en-US" sz="2000" dirty="0">
                <a:solidFill>
                  <a:schemeClr val="bg1"/>
                </a:solidFill>
              </a:rPr>
              <a:t>Daniel Kline</a:t>
            </a:r>
          </a:p>
          <a:p>
            <a:pPr algn="ctr">
              <a:tabLst>
                <a:tab pos="347663" algn="l"/>
              </a:tabLst>
            </a:pPr>
            <a:r>
              <a:rPr lang="en-US" sz="2000" dirty="0">
                <a:solidFill>
                  <a:schemeClr val="bg1"/>
                </a:solidFill>
              </a:rPr>
              <a:t>Tony Simonelli</a:t>
            </a:r>
          </a:p>
          <a:p>
            <a:pPr algn="ctr">
              <a:tabLst>
                <a:tab pos="347663" algn="l"/>
              </a:tabLst>
            </a:pPr>
            <a:r>
              <a:rPr lang="en-US" sz="2000" dirty="0">
                <a:solidFill>
                  <a:schemeClr val="bg1"/>
                </a:solidFill>
              </a:rPr>
              <a:t>Yang Wei</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2" name="Picture 1">
            <a:extLst>
              <a:ext uri="{FF2B5EF4-FFF2-40B4-BE49-F238E27FC236}">
                <a16:creationId xmlns:a16="http://schemas.microsoft.com/office/drawing/2014/main" id="{12ED4F89-4142-4818-B0BB-9036E5D58B86}"/>
              </a:ext>
            </a:extLst>
          </p:cNvPr>
          <p:cNvPicPr>
            <a:picLocks noChangeAspect="1"/>
          </p:cNvPicPr>
          <p:nvPr/>
        </p:nvPicPr>
        <p:blipFill>
          <a:blip r:embed="rId2"/>
          <a:stretch>
            <a:fillRect/>
          </a:stretch>
        </p:blipFill>
        <p:spPr>
          <a:xfrm>
            <a:off x="552289" y="951319"/>
            <a:ext cx="11100643" cy="5529862"/>
          </a:xfrm>
          <a:prstGeom prst="rect">
            <a:avLst/>
          </a:prstGeom>
        </p:spPr>
      </p:pic>
    </p:spTree>
    <p:extLst>
      <p:ext uri="{BB962C8B-B14F-4D97-AF65-F5344CB8AC3E}">
        <p14:creationId xmlns:p14="http://schemas.microsoft.com/office/powerpoint/2010/main" val="1676837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4" name="Picture 3">
            <a:extLst>
              <a:ext uri="{FF2B5EF4-FFF2-40B4-BE49-F238E27FC236}">
                <a16:creationId xmlns:a16="http://schemas.microsoft.com/office/drawing/2014/main" id="{06D0A9C8-3424-49A6-BED6-252A7C31F59B}"/>
              </a:ext>
            </a:extLst>
          </p:cNvPr>
          <p:cNvPicPr>
            <a:picLocks noChangeAspect="1"/>
          </p:cNvPicPr>
          <p:nvPr/>
        </p:nvPicPr>
        <p:blipFill>
          <a:blip r:embed="rId2"/>
          <a:stretch>
            <a:fillRect/>
          </a:stretch>
        </p:blipFill>
        <p:spPr>
          <a:xfrm>
            <a:off x="805445" y="815009"/>
            <a:ext cx="11102009" cy="5666171"/>
          </a:xfrm>
          <a:prstGeom prst="rect">
            <a:avLst/>
          </a:prstGeom>
        </p:spPr>
      </p:pic>
    </p:spTree>
    <p:extLst>
      <p:ext uri="{BB962C8B-B14F-4D97-AF65-F5344CB8AC3E}">
        <p14:creationId xmlns:p14="http://schemas.microsoft.com/office/powerpoint/2010/main" val="34676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880E66-1A13-4C93-A2AB-9C47CAF88494}"/>
              </a:ext>
            </a:extLst>
          </p:cNvPr>
          <p:cNvSpPr/>
          <p:nvPr/>
        </p:nvSpPr>
        <p:spPr>
          <a:xfrm>
            <a:off x="739205" y="1190317"/>
            <a:ext cx="10990977"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6" name="TextBox 5">
            <a:extLst>
              <a:ext uri="{FF2B5EF4-FFF2-40B4-BE49-F238E27FC236}">
                <a16:creationId xmlns:a16="http://schemas.microsoft.com/office/drawing/2014/main" id="{FB05F94D-23B3-4FC2-80CB-099FB14B1CC1}"/>
              </a:ext>
            </a:extLst>
          </p:cNvPr>
          <p:cNvSpPr txBox="1"/>
          <p:nvPr/>
        </p:nvSpPr>
        <p:spPr>
          <a:xfrm>
            <a:off x="3091192" y="165381"/>
            <a:ext cx="6009658"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Deep Value Portfolio Selection</a:t>
            </a:r>
          </a:p>
        </p:txBody>
      </p:sp>
      <p:sp>
        <p:nvSpPr>
          <p:cNvPr id="7" name="TextBox 6">
            <a:extLst>
              <a:ext uri="{FF2B5EF4-FFF2-40B4-BE49-F238E27FC236}">
                <a16:creationId xmlns:a16="http://schemas.microsoft.com/office/drawing/2014/main" id="{44B1EE1A-2D1F-45BA-9374-518344AB42EB}"/>
              </a:ext>
            </a:extLst>
          </p:cNvPr>
          <p:cNvSpPr txBox="1"/>
          <p:nvPr/>
        </p:nvSpPr>
        <p:spPr>
          <a:xfrm>
            <a:off x="5181398" y="856931"/>
            <a:ext cx="3205220" cy="5632311"/>
          </a:xfrm>
          <a:prstGeom prst="rect">
            <a:avLst/>
          </a:prstGeom>
          <a:noFill/>
        </p:spPr>
        <p:txBody>
          <a:bodyPr wrap="square" rtlCol="0">
            <a:spAutoFit/>
          </a:bodyPr>
          <a:lstStyle/>
          <a:p>
            <a:r>
              <a:rPr lang="en-US" b="1" dirty="0"/>
              <a:t>Financials:</a:t>
            </a:r>
          </a:p>
          <a:p>
            <a:endParaRPr lang="en-US" dirty="0"/>
          </a:p>
          <a:p>
            <a:r>
              <a:rPr lang="en-US" b="1" dirty="0"/>
              <a:t>Asset Managers</a:t>
            </a:r>
          </a:p>
          <a:p>
            <a:r>
              <a:rPr lang="en-US" dirty="0"/>
              <a:t>Ameriprise (AMP)</a:t>
            </a:r>
          </a:p>
          <a:p>
            <a:r>
              <a:rPr lang="en-US" dirty="0"/>
              <a:t>Invesco (IVZ)</a:t>
            </a:r>
          </a:p>
          <a:p>
            <a:endParaRPr lang="en-US" dirty="0"/>
          </a:p>
          <a:p>
            <a:r>
              <a:rPr lang="en-US" b="1" dirty="0"/>
              <a:t>Banks:</a:t>
            </a:r>
          </a:p>
          <a:p>
            <a:r>
              <a:rPr lang="en-US" dirty="0"/>
              <a:t>Bank of America (BAC)</a:t>
            </a:r>
          </a:p>
          <a:p>
            <a:r>
              <a:rPr lang="en-US" dirty="0" err="1"/>
              <a:t>Keybanc</a:t>
            </a:r>
            <a:r>
              <a:rPr lang="en-US" dirty="0"/>
              <a:t> (KEY)</a:t>
            </a:r>
          </a:p>
          <a:p>
            <a:r>
              <a:rPr lang="en-US" dirty="0"/>
              <a:t>Huntington Bancshares (HBAN)</a:t>
            </a:r>
          </a:p>
          <a:p>
            <a:r>
              <a:rPr lang="en-US" dirty="0"/>
              <a:t>Wells Fargo (WFC)</a:t>
            </a:r>
          </a:p>
          <a:p>
            <a:r>
              <a:rPr lang="en-US" dirty="0"/>
              <a:t>Zion Bancshares (ZION)</a:t>
            </a:r>
          </a:p>
          <a:p>
            <a:endParaRPr lang="en-US" dirty="0"/>
          </a:p>
          <a:p>
            <a:r>
              <a:rPr lang="en-US" b="1" dirty="0"/>
              <a:t>Insurance:</a:t>
            </a:r>
          </a:p>
          <a:p>
            <a:r>
              <a:rPr lang="en-US" dirty="0"/>
              <a:t>Cardinal Health (CAH)</a:t>
            </a:r>
          </a:p>
          <a:p>
            <a:r>
              <a:rPr lang="en-US" dirty="0"/>
              <a:t>Principal Financial (PFG)</a:t>
            </a:r>
          </a:p>
          <a:p>
            <a:endParaRPr lang="en-US" dirty="0"/>
          </a:p>
          <a:p>
            <a:r>
              <a:rPr lang="en-US" b="1" dirty="0"/>
              <a:t>Services:</a:t>
            </a:r>
          </a:p>
          <a:p>
            <a:r>
              <a:rPr lang="en-US" dirty="0"/>
              <a:t>H&amp;R Block (HRB)</a:t>
            </a:r>
          </a:p>
          <a:p>
            <a:endParaRPr lang="en-US" dirty="0"/>
          </a:p>
        </p:txBody>
      </p:sp>
      <p:pic>
        <p:nvPicPr>
          <p:cNvPr id="5" name="Picture 4" descr="A screenshot of a cell phone&#10;&#10;Description automatically generated">
            <a:extLst>
              <a:ext uri="{FF2B5EF4-FFF2-40B4-BE49-F238E27FC236}">
                <a16:creationId xmlns:a16="http://schemas.microsoft.com/office/drawing/2014/main" id="{06F39989-06B1-4542-AB78-F8E7E8443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087" y="1296902"/>
            <a:ext cx="3333157" cy="5077692"/>
          </a:xfrm>
          <a:prstGeom prst="rect">
            <a:avLst/>
          </a:prstGeom>
        </p:spPr>
      </p:pic>
      <p:sp>
        <p:nvSpPr>
          <p:cNvPr id="9" name="TextBox 8">
            <a:extLst>
              <a:ext uri="{FF2B5EF4-FFF2-40B4-BE49-F238E27FC236}">
                <a16:creationId xmlns:a16="http://schemas.microsoft.com/office/drawing/2014/main" id="{96C765EF-DA0A-4C1F-8358-0FC7EBAD33DC}"/>
              </a:ext>
            </a:extLst>
          </p:cNvPr>
          <p:cNvSpPr txBox="1"/>
          <p:nvPr/>
        </p:nvSpPr>
        <p:spPr>
          <a:xfrm>
            <a:off x="8557390" y="848869"/>
            <a:ext cx="3172792" cy="5632311"/>
          </a:xfrm>
          <a:prstGeom prst="rect">
            <a:avLst/>
          </a:prstGeom>
          <a:noFill/>
        </p:spPr>
        <p:txBody>
          <a:bodyPr wrap="square" rtlCol="0">
            <a:spAutoFit/>
          </a:bodyPr>
          <a:lstStyle/>
          <a:p>
            <a:r>
              <a:rPr lang="en-US" b="1" dirty="0"/>
              <a:t>Non-Financials:</a:t>
            </a:r>
          </a:p>
          <a:p>
            <a:endParaRPr lang="en-US" dirty="0"/>
          </a:p>
          <a:p>
            <a:r>
              <a:rPr lang="en-US" b="1" dirty="0"/>
              <a:t>Automotive:</a:t>
            </a:r>
          </a:p>
          <a:p>
            <a:r>
              <a:rPr lang="en-US" dirty="0"/>
              <a:t>Borg-Warner (BWA)</a:t>
            </a:r>
          </a:p>
          <a:p>
            <a:r>
              <a:rPr lang="en-US" dirty="0"/>
              <a:t>Cummins (CMI)</a:t>
            </a:r>
          </a:p>
          <a:p>
            <a:r>
              <a:rPr lang="en-US" dirty="0"/>
              <a:t>Paccar (PCAR)</a:t>
            </a:r>
          </a:p>
          <a:p>
            <a:endParaRPr lang="en-US" dirty="0"/>
          </a:p>
          <a:p>
            <a:r>
              <a:rPr lang="en-US" b="1" dirty="0"/>
              <a:t>Energy:</a:t>
            </a:r>
          </a:p>
          <a:p>
            <a:r>
              <a:rPr lang="en-US" dirty="0"/>
              <a:t>EOG Resources (EOG)</a:t>
            </a:r>
          </a:p>
          <a:p>
            <a:endParaRPr lang="en-US" dirty="0"/>
          </a:p>
          <a:p>
            <a:r>
              <a:rPr lang="en-US" b="1" dirty="0"/>
              <a:t>Hospitality:</a:t>
            </a:r>
          </a:p>
          <a:p>
            <a:r>
              <a:rPr lang="en-US" dirty="0"/>
              <a:t>Host Hotels and Resorts (HST)</a:t>
            </a:r>
            <a:endParaRPr lang="en-US" b="1" dirty="0"/>
          </a:p>
          <a:p>
            <a:endParaRPr lang="en-US" b="1" dirty="0"/>
          </a:p>
          <a:p>
            <a:r>
              <a:rPr lang="en-US" b="1" dirty="0"/>
              <a:t>Materials:</a:t>
            </a:r>
          </a:p>
          <a:p>
            <a:r>
              <a:rPr lang="en-US" dirty="0"/>
              <a:t>Eastman Chemical (EMN)</a:t>
            </a:r>
          </a:p>
          <a:p>
            <a:r>
              <a:rPr lang="en-US" dirty="0"/>
              <a:t>International Paper (IP)</a:t>
            </a:r>
          </a:p>
          <a:p>
            <a:endParaRPr lang="en-US" dirty="0"/>
          </a:p>
          <a:p>
            <a:r>
              <a:rPr lang="en-US" b="1" dirty="0"/>
              <a:t>Retail:</a:t>
            </a:r>
          </a:p>
          <a:p>
            <a:r>
              <a:rPr lang="en-US" dirty="0"/>
              <a:t>Walgreens (WBA)</a:t>
            </a:r>
          </a:p>
          <a:p>
            <a:r>
              <a:rPr lang="en-US" dirty="0"/>
              <a:t>Kohl’s (KSS)</a:t>
            </a:r>
          </a:p>
        </p:txBody>
      </p:sp>
    </p:spTree>
    <p:extLst>
      <p:ext uri="{BB962C8B-B14F-4D97-AF65-F5344CB8AC3E}">
        <p14:creationId xmlns:p14="http://schemas.microsoft.com/office/powerpoint/2010/main" val="1100970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3" y="86743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2949886"/>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2971758" y="165381"/>
            <a:ext cx="624850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DEEP VALUE STOCK SELECTION </a:t>
            </a:r>
          </a:p>
        </p:txBody>
      </p:sp>
      <p:sp>
        <p:nvSpPr>
          <p:cNvPr id="155" name="Rectangle 154">
            <a:extLst>
              <a:ext uri="{C183D7F6-B498-43B3-948B-1728B52AA6E4}">
                <adec:decorative xmlns:adec="http://schemas.microsoft.com/office/drawing/2017/decorative" val="1"/>
              </a:ext>
            </a:extLst>
          </p:cNvPr>
          <p:cNvSpPr/>
          <p:nvPr/>
        </p:nvSpPr>
        <p:spPr>
          <a:xfrm>
            <a:off x="1052274" y="854232"/>
            <a:ext cx="9443447"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r>
              <a:rPr lang="en-US" dirty="0">
                <a:solidFill>
                  <a:schemeClr val="tx1"/>
                </a:solidFill>
                <a:latin typeface="Abadi" panose="020B0604020202020204" pitchFamily="34" charset="0"/>
              </a:rPr>
              <a:t>Data for stocks gathered using Beautiful Soup to web-scrape Yahoo Finance for stock metrics such as Price / Earnings ratio and Dividend Yields. </a:t>
            </a:r>
          </a:p>
          <a:p>
            <a:pPr marL="342900" indent="-342900" algn="ctr">
              <a:buFont typeface="+mj-lt"/>
              <a:buAutoNum type="arabicPeriod"/>
            </a:pPr>
            <a:r>
              <a:rPr lang="en-US" dirty="0">
                <a:solidFill>
                  <a:schemeClr val="tx1"/>
                </a:solidFill>
                <a:latin typeface="Abadi" panose="020B0604020202020204" pitchFamily="34" charset="0"/>
              </a:rPr>
              <a:t>Data cleaning needed for outliers and N/As leaving population of about 400 stocks from the S&amp;P 500 index.  Train / Test data split to check for accuracy.</a:t>
            </a:r>
          </a:p>
          <a:p>
            <a:pPr marL="342900" indent="-342900" algn="ctr">
              <a:buFont typeface="+mj-lt"/>
              <a:buAutoNum type="arabicPeriod"/>
            </a:pPr>
            <a:r>
              <a:rPr lang="en-US" dirty="0">
                <a:solidFill>
                  <a:schemeClr val="tx1"/>
                </a:solidFill>
                <a:latin typeface="Abadi" panose="020B0604020202020204" pitchFamily="34" charset="0"/>
              </a:rPr>
              <a:t>Data passed to Python process that applied K-means clustering for segmentation. </a:t>
            </a:r>
          </a:p>
          <a:p>
            <a:pPr marL="342900" indent="-342900" algn="ctr">
              <a:buFont typeface="+mj-lt"/>
              <a:buAutoNum type="arabicPeriod"/>
            </a:pPr>
            <a:r>
              <a:rPr lang="en-US" dirty="0">
                <a:solidFill>
                  <a:schemeClr val="tx1"/>
                </a:solidFill>
                <a:latin typeface="Abadi" panose="020B0604020202020204" pitchFamily="34" charset="0"/>
              </a:rPr>
              <a:t>Price histories retrieved from Yahoo Finance for stocks with lowest P/Es.</a:t>
            </a:r>
          </a:p>
          <a:p>
            <a:pPr algn="ctr"/>
            <a:r>
              <a:rPr lang="en-US" dirty="0">
                <a:solidFill>
                  <a:schemeClr val="tx1"/>
                </a:solidFill>
                <a:latin typeface="Abadi" panose="020B0604020202020204" pitchFamily="34" charset="0"/>
              </a:rPr>
              <a:t>Candidates for investment in Value style portfolio based on additional criteria.</a:t>
            </a:r>
          </a:p>
        </p:txBody>
      </p:sp>
      <p:sp>
        <p:nvSpPr>
          <p:cNvPr id="1029" name="Rectangle 1028">
            <a:extLst>
              <a:ext uri="{C183D7F6-B498-43B3-948B-1728B52AA6E4}">
                <adec:decorative xmlns:adec="http://schemas.microsoft.com/office/drawing/2017/decorative" val="1"/>
              </a:ext>
            </a:extLst>
          </p:cNvPr>
          <p:cNvSpPr/>
          <p:nvPr/>
        </p:nvSpPr>
        <p:spPr>
          <a:xfrm>
            <a:off x="586265" y="3384930"/>
            <a:ext cx="2027799"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2" name="TextBox 31">
            <a:extLst>
              <a:ext uri="{FF2B5EF4-FFF2-40B4-BE49-F238E27FC236}">
                <a16:creationId xmlns:a16="http://schemas.microsoft.com/office/drawing/2014/main" id="{9C2A804C-860C-42CE-B071-DD567E25871D}"/>
              </a:ext>
            </a:extLst>
          </p:cNvPr>
          <p:cNvSpPr txBox="1"/>
          <p:nvPr/>
        </p:nvSpPr>
        <p:spPr>
          <a:xfrm>
            <a:off x="743310" y="4080879"/>
            <a:ext cx="1657916" cy="1938992"/>
          </a:xfrm>
          <a:prstGeom prst="rect">
            <a:avLst/>
          </a:prstGeom>
          <a:noFill/>
        </p:spPr>
        <p:txBody>
          <a:bodyPr wrap="square" lIns="0" tIns="0" rIns="0" bIns="0" rtlCol="0" anchor="ctr">
            <a:spAutoFit/>
          </a:bodyPr>
          <a:lstStyle/>
          <a:p>
            <a:pPr algn="ctr"/>
            <a:r>
              <a:rPr lang="en-US" sz="1400" b="1" dirty="0"/>
              <a:t>Beautiful Soup </a:t>
            </a:r>
            <a:r>
              <a:rPr lang="en-US" sz="1400" dirty="0"/>
              <a:t>applies web-scrape to grab following data:</a:t>
            </a:r>
          </a:p>
          <a:p>
            <a:pPr algn="ctr"/>
            <a:r>
              <a:rPr lang="en-US" sz="1400" dirty="0"/>
              <a:t> </a:t>
            </a:r>
          </a:p>
          <a:p>
            <a:pPr marL="285750" indent="-285750" algn="ctr">
              <a:buFont typeface="Arial" panose="020B0604020202020204" pitchFamily="34" charset="0"/>
              <a:buChar char="•"/>
            </a:pPr>
            <a:r>
              <a:rPr lang="en-US" sz="1400" dirty="0"/>
              <a:t>Stock Ticker</a:t>
            </a:r>
          </a:p>
          <a:p>
            <a:pPr marL="285750" indent="-285750" algn="ctr">
              <a:buFont typeface="Arial" panose="020B0604020202020204" pitchFamily="34" charset="0"/>
              <a:buChar char="•"/>
            </a:pPr>
            <a:r>
              <a:rPr lang="en-US" sz="1400" dirty="0"/>
              <a:t>P/E Ratio</a:t>
            </a:r>
          </a:p>
          <a:p>
            <a:pPr marL="285750" indent="-285750" algn="ctr">
              <a:buFont typeface="Arial" panose="020B0604020202020204" pitchFamily="34" charset="0"/>
              <a:buChar char="•"/>
            </a:pPr>
            <a:r>
              <a:rPr lang="en-US" sz="1400" dirty="0"/>
              <a:t>Last Price</a:t>
            </a:r>
          </a:p>
          <a:p>
            <a:pPr marL="285750" indent="-285750" algn="ctr">
              <a:buFont typeface="Arial" panose="020B0604020202020204" pitchFamily="34" charset="0"/>
              <a:buChar char="•"/>
            </a:pPr>
            <a:r>
              <a:rPr lang="en-US" sz="1400" dirty="0"/>
              <a:t>Dividend Yield</a:t>
            </a:r>
          </a:p>
          <a:p>
            <a:pPr marL="285750" indent="-285750" algn="ctr">
              <a:buFont typeface="Arial" panose="020B0604020202020204" pitchFamily="34" charset="0"/>
              <a:buChar char="•"/>
            </a:pPr>
            <a:r>
              <a:rPr lang="en-US" sz="1400" dirty="0"/>
              <a:t>Volume</a:t>
            </a:r>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4" name="Arrow: Pentagon 3">
            <a:extLst>
              <a:ext uri="{FF2B5EF4-FFF2-40B4-BE49-F238E27FC236}">
                <a16:creationId xmlns:a16="http://schemas.microsoft.com/office/drawing/2014/main" id="{39C7EA2D-64ED-4DF7-A5D4-EAE511429417}"/>
              </a:ext>
            </a:extLst>
          </p:cNvPr>
          <p:cNvSpPr/>
          <p:nvPr/>
        </p:nvSpPr>
        <p:spPr>
          <a:xfrm>
            <a:off x="2831111" y="4067576"/>
            <a:ext cx="268356" cy="1400383"/>
          </a:xfrm>
          <a:prstGeom prst="homePlate">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6FF8CED-C485-4688-AFD0-CD99ACDBE8F2}"/>
              </a:ext>
            </a:extLst>
          </p:cNvPr>
          <p:cNvSpPr txBox="1"/>
          <p:nvPr/>
        </p:nvSpPr>
        <p:spPr>
          <a:xfrm>
            <a:off x="1439083" y="3489548"/>
            <a:ext cx="513688" cy="369332"/>
          </a:xfrm>
          <a:prstGeom prst="rect">
            <a:avLst/>
          </a:prstGeom>
          <a:noFill/>
        </p:spPr>
        <p:txBody>
          <a:bodyPr wrap="square" rtlCol="0">
            <a:spAutoFit/>
          </a:bodyPr>
          <a:lstStyle/>
          <a:p>
            <a:r>
              <a:rPr lang="en-US" b="1" dirty="0"/>
              <a:t>#1</a:t>
            </a:r>
          </a:p>
        </p:txBody>
      </p:sp>
      <p:sp>
        <p:nvSpPr>
          <p:cNvPr id="20" name="Rectangle 19">
            <a:extLst>
              <a:ext uri="{FF2B5EF4-FFF2-40B4-BE49-F238E27FC236}">
                <a16:creationId xmlns:a16="http://schemas.microsoft.com/office/drawing/2014/main" id="{FEA9E142-D262-46E1-B7B9-04A771A89EB0}"/>
              </a:ext>
              <a:ext uri="{C183D7F6-B498-43B3-948B-1728B52AA6E4}">
                <adec:decorative xmlns:adec="http://schemas.microsoft.com/office/drawing/2017/decorative" val="1"/>
              </a:ext>
            </a:extLst>
          </p:cNvPr>
          <p:cNvSpPr/>
          <p:nvPr/>
        </p:nvSpPr>
        <p:spPr>
          <a:xfrm>
            <a:off x="3280156" y="3408842"/>
            <a:ext cx="2129276"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1" name="TextBox 20">
            <a:extLst>
              <a:ext uri="{FF2B5EF4-FFF2-40B4-BE49-F238E27FC236}">
                <a16:creationId xmlns:a16="http://schemas.microsoft.com/office/drawing/2014/main" id="{60C8F0C1-6FD0-419C-8984-4ABAA33A2B34}"/>
              </a:ext>
            </a:extLst>
          </p:cNvPr>
          <p:cNvSpPr txBox="1"/>
          <p:nvPr/>
        </p:nvSpPr>
        <p:spPr>
          <a:xfrm>
            <a:off x="3442823" y="3891170"/>
            <a:ext cx="1838707" cy="1938992"/>
          </a:xfrm>
          <a:prstGeom prst="rect">
            <a:avLst/>
          </a:prstGeom>
          <a:noFill/>
        </p:spPr>
        <p:txBody>
          <a:bodyPr wrap="square" lIns="0" tIns="0" rIns="0" bIns="0" rtlCol="0" anchor="ctr">
            <a:spAutoFit/>
          </a:bodyPr>
          <a:lstStyle/>
          <a:p>
            <a:pPr algn="ctr"/>
            <a:r>
              <a:rPr lang="en-US" sz="1400" dirty="0"/>
              <a:t>Data cleaning involves:</a:t>
            </a:r>
          </a:p>
          <a:p>
            <a:pPr algn="ctr"/>
            <a:endParaRPr lang="en-US" sz="1400" dirty="0"/>
          </a:p>
          <a:p>
            <a:pPr marL="285750" indent="-285750" algn="ctr">
              <a:buFont typeface="Arial" panose="020B0604020202020204" pitchFamily="34" charset="0"/>
              <a:buChar char="•"/>
            </a:pPr>
            <a:r>
              <a:rPr lang="en-US" sz="1400" dirty="0"/>
              <a:t>Dropping stocks for missing or bad data;</a:t>
            </a:r>
          </a:p>
          <a:p>
            <a:pPr algn="ctr"/>
            <a:r>
              <a:rPr lang="en-US" sz="1400" b="1" dirty="0"/>
              <a:t>Test  Train split applied to data to derive measure of model accuracy.</a:t>
            </a:r>
          </a:p>
          <a:p>
            <a:pPr marL="285750" indent="-285750" algn="ctr">
              <a:buFont typeface="Arial" panose="020B0604020202020204" pitchFamily="34" charset="0"/>
              <a:buChar char="•"/>
            </a:pPr>
            <a:endParaRPr lang="en-US" sz="1400" dirty="0"/>
          </a:p>
        </p:txBody>
      </p:sp>
      <p:sp>
        <p:nvSpPr>
          <p:cNvPr id="22" name="TextBox 21">
            <a:extLst>
              <a:ext uri="{FF2B5EF4-FFF2-40B4-BE49-F238E27FC236}">
                <a16:creationId xmlns:a16="http://schemas.microsoft.com/office/drawing/2014/main" id="{B3902CC1-AB5E-4626-8FF0-B144DE6F8971}"/>
              </a:ext>
            </a:extLst>
          </p:cNvPr>
          <p:cNvSpPr txBox="1"/>
          <p:nvPr/>
        </p:nvSpPr>
        <p:spPr>
          <a:xfrm>
            <a:off x="4111279" y="3489548"/>
            <a:ext cx="438940" cy="369332"/>
          </a:xfrm>
          <a:prstGeom prst="rect">
            <a:avLst/>
          </a:prstGeom>
          <a:noFill/>
        </p:spPr>
        <p:txBody>
          <a:bodyPr wrap="square" rtlCol="0">
            <a:spAutoFit/>
          </a:bodyPr>
          <a:lstStyle/>
          <a:p>
            <a:r>
              <a:rPr lang="en-US" b="1" dirty="0"/>
              <a:t>#2</a:t>
            </a:r>
          </a:p>
        </p:txBody>
      </p:sp>
      <p:sp>
        <p:nvSpPr>
          <p:cNvPr id="23" name="Arrow: Pentagon 22">
            <a:extLst>
              <a:ext uri="{FF2B5EF4-FFF2-40B4-BE49-F238E27FC236}">
                <a16:creationId xmlns:a16="http://schemas.microsoft.com/office/drawing/2014/main" id="{6FEDC9D9-E9BB-4D3F-AE17-EB985003C08D}"/>
              </a:ext>
            </a:extLst>
          </p:cNvPr>
          <p:cNvSpPr/>
          <p:nvPr/>
        </p:nvSpPr>
        <p:spPr>
          <a:xfrm>
            <a:off x="5570886" y="4067574"/>
            <a:ext cx="268356" cy="1400383"/>
          </a:xfrm>
          <a:prstGeom prst="homePlat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B57B644-E3CA-40E3-9A57-BC124F626F05}"/>
              </a:ext>
              <a:ext uri="{C183D7F6-B498-43B3-948B-1728B52AA6E4}">
                <adec:decorative xmlns:adec="http://schemas.microsoft.com/office/drawing/2017/decorative" val="1"/>
              </a:ext>
            </a:extLst>
          </p:cNvPr>
          <p:cNvSpPr/>
          <p:nvPr/>
        </p:nvSpPr>
        <p:spPr>
          <a:xfrm>
            <a:off x="6039266" y="3408842"/>
            <a:ext cx="2193775"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5" name="TextBox 24">
            <a:extLst>
              <a:ext uri="{FF2B5EF4-FFF2-40B4-BE49-F238E27FC236}">
                <a16:creationId xmlns:a16="http://schemas.microsoft.com/office/drawing/2014/main" id="{A34E0046-6ECC-4B0C-BDEE-2BB617DF35FE}"/>
              </a:ext>
            </a:extLst>
          </p:cNvPr>
          <p:cNvSpPr txBox="1"/>
          <p:nvPr/>
        </p:nvSpPr>
        <p:spPr>
          <a:xfrm>
            <a:off x="6175983" y="3892955"/>
            <a:ext cx="2000313" cy="2369880"/>
          </a:xfrm>
          <a:prstGeom prst="rect">
            <a:avLst/>
          </a:prstGeom>
          <a:noFill/>
        </p:spPr>
        <p:txBody>
          <a:bodyPr wrap="square" lIns="0" tIns="0" rIns="0" bIns="0" rtlCol="0" anchor="ctr">
            <a:spAutoFit/>
          </a:bodyPr>
          <a:lstStyle/>
          <a:p>
            <a:pPr algn="ctr"/>
            <a:r>
              <a:rPr lang="en-US" sz="1400" b="1" dirty="0"/>
              <a:t>Pandas / Python applies  K-means Clustering:</a:t>
            </a:r>
          </a:p>
          <a:p>
            <a:pPr algn="ctr"/>
            <a:endParaRPr lang="en-US" sz="1400" dirty="0"/>
          </a:p>
          <a:p>
            <a:pPr marL="285750" indent="-285750" algn="ctr">
              <a:buFont typeface="Arial" panose="020B0604020202020204" pitchFamily="34" charset="0"/>
              <a:buChar char="•"/>
            </a:pPr>
            <a:r>
              <a:rPr lang="en-US" sz="1400" dirty="0"/>
              <a:t>Process split population into 5 clusters</a:t>
            </a:r>
          </a:p>
          <a:p>
            <a:pPr marL="285750" indent="-285750" algn="ctr">
              <a:buFont typeface="Arial" panose="020B0604020202020204" pitchFamily="34" charset="0"/>
              <a:buChar char="•"/>
            </a:pPr>
            <a:r>
              <a:rPr lang="en-US" sz="1400" dirty="0"/>
              <a:t>Cluster #0 captured 40+ low P/E stocks,</a:t>
            </a:r>
          </a:p>
          <a:p>
            <a:pPr marL="285750" indent="-285750" algn="ctr">
              <a:buFont typeface="Arial" panose="020B0604020202020204" pitchFamily="34" charset="0"/>
              <a:buChar char="•"/>
            </a:pPr>
            <a:r>
              <a:rPr lang="en-US" sz="1400" dirty="0"/>
              <a:t>22 Stocks with lowest P/Es selected,</a:t>
            </a:r>
          </a:p>
          <a:p>
            <a:pPr marL="285750" indent="-285750" algn="ctr">
              <a:buFont typeface="Arial" panose="020B0604020202020204" pitchFamily="34" charset="0"/>
              <a:buChar char="•"/>
            </a:pPr>
            <a:endParaRPr lang="en-US" sz="1400" dirty="0"/>
          </a:p>
        </p:txBody>
      </p:sp>
      <p:sp>
        <p:nvSpPr>
          <p:cNvPr id="26" name="TextBox 25">
            <a:extLst>
              <a:ext uri="{FF2B5EF4-FFF2-40B4-BE49-F238E27FC236}">
                <a16:creationId xmlns:a16="http://schemas.microsoft.com/office/drawing/2014/main" id="{EE325E48-9ECF-4374-BDC4-FBAD4935A929}"/>
              </a:ext>
            </a:extLst>
          </p:cNvPr>
          <p:cNvSpPr txBox="1"/>
          <p:nvPr/>
        </p:nvSpPr>
        <p:spPr>
          <a:xfrm>
            <a:off x="6899907" y="3488930"/>
            <a:ext cx="438940" cy="369332"/>
          </a:xfrm>
          <a:prstGeom prst="rect">
            <a:avLst/>
          </a:prstGeom>
          <a:noFill/>
        </p:spPr>
        <p:txBody>
          <a:bodyPr wrap="square" rtlCol="0">
            <a:spAutoFit/>
          </a:bodyPr>
          <a:lstStyle/>
          <a:p>
            <a:r>
              <a:rPr lang="en-US" b="1" dirty="0"/>
              <a:t>#3</a:t>
            </a:r>
          </a:p>
        </p:txBody>
      </p:sp>
      <p:sp>
        <p:nvSpPr>
          <p:cNvPr id="27" name="Rectangle 26">
            <a:extLst>
              <a:ext uri="{FF2B5EF4-FFF2-40B4-BE49-F238E27FC236}">
                <a16:creationId xmlns:a16="http://schemas.microsoft.com/office/drawing/2014/main" id="{1EF9A74E-05F7-4DBB-9503-3C3AA80362BA}"/>
              </a:ext>
              <a:ext uri="{C183D7F6-B498-43B3-948B-1728B52AA6E4}">
                <adec:decorative xmlns:adec="http://schemas.microsoft.com/office/drawing/2017/decorative" val="1"/>
              </a:ext>
            </a:extLst>
          </p:cNvPr>
          <p:cNvSpPr/>
          <p:nvPr/>
        </p:nvSpPr>
        <p:spPr>
          <a:xfrm>
            <a:off x="8867397" y="3384929"/>
            <a:ext cx="2027799" cy="3111085"/>
          </a:xfrm>
          <a:prstGeom prst="rect">
            <a:avLst/>
          </a:prstGeom>
          <a:ln/>
        </p:spPr>
        <p:style>
          <a:lnRef idx="2">
            <a:schemeClr val="dk1"/>
          </a:lnRef>
          <a:fillRef idx="1">
            <a:schemeClr val="lt1"/>
          </a:fillRef>
          <a:effectRef idx="0">
            <a:schemeClr val="dk1"/>
          </a:effectRef>
          <a:fontRef idx="minor">
            <a:schemeClr val="dk1"/>
          </a:fontRef>
        </p:style>
        <p:txBody>
          <a:bodyPr rtlCol="0" anchor="t"/>
          <a:lstStyle/>
          <a:p>
            <a:pPr algn="ctr"/>
            <a:endParaRPr lang="en-US" dirty="0">
              <a:solidFill>
                <a:schemeClr val="tx1"/>
              </a:solidFill>
            </a:endParaRPr>
          </a:p>
        </p:txBody>
      </p:sp>
      <p:sp>
        <p:nvSpPr>
          <p:cNvPr id="28" name="Arrow: Pentagon 27">
            <a:extLst>
              <a:ext uri="{FF2B5EF4-FFF2-40B4-BE49-F238E27FC236}">
                <a16:creationId xmlns:a16="http://schemas.microsoft.com/office/drawing/2014/main" id="{A37422B0-E571-43CB-A424-6C7357EC8D21}"/>
              </a:ext>
            </a:extLst>
          </p:cNvPr>
          <p:cNvSpPr/>
          <p:nvPr/>
        </p:nvSpPr>
        <p:spPr>
          <a:xfrm>
            <a:off x="8424996" y="4067574"/>
            <a:ext cx="268356" cy="1400383"/>
          </a:xfrm>
          <a:prstGeom prst="homePlat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1040645A-7196-4ACC-907D-685EA72529D2}"/>
              </a:ext>
            </a:extLst>
          </p:cNvPr>
          <p:cNvSpPr txBox="1"/>
          <p:nvPr/>
        </p:nvSpPr>
        <p:spPr>
          <a:xfrm>
            <a:off x="9696156" y="3517834"/>
            <a:ext cx="501391" cy="369332"/>
          </a:xfrm>
          <a:prstGeom prst="rect">
            <a:avLst/>
          </a:prstGeom>
          <a:noFill/>
        </p:spPr>
        <p:txBody>
          <a:bodyPr wrap="square" rtlCol="0">
            <a:spAutoFit/>
          </a:bodyPr>
          <a:lstStyle/>
          <a:p>
            <a:r>
              <a:rPr lang="en-US" b="1" dirty="0"/>
              <a:t>#4</a:t>
            </a:r>
          </a:p>
        </p:txBody>
      </p:sp>
      <p:sp>
        <p:nvSpPr>
          <p:cNvPr id="34" name="TextBox 33">
            <a:extLst>
              <a:ext uri="{FF2B5EF4-FFF2-40B4-BE49-F238E27FC236}">
                <a16:creationId xmlns:a16="http://schemas.microsoft.com/office/drawing/2014/main" id="{992E2600-21FD-4B37-9D20-C05E4FB5A96B}"/>
              </a:ext>
            </a:extLst>
          </p:cNvPr>
          <p:cNvSpPr txBox="1"/>
          <p:nvPr/>
        </p:nvSpPr>
        <p:spPr>
          <a:xfrm>
            <a:off x="9012074" y="3034082"/>
            <a:ext cx="1738443" cy="3447098"/>
          </a:xfrm>
          <a:prstGeom prst="rect">
            <a:avLst/>
          </a:prstGeom>
          <a:noFill/>
        </p:spPr>
        <p:txBody>
          <a:bodyPr wrap="square" lIns="0" tIns="0" rIns="0" bIns="0" rtlCol="0" anchor="ctr">
            <a:spAutoFit/>
          </a:bodyPr>
          <a:lstStyle/>
          <a:p>
            <a:pPr algn="ctr"/>
            <a:endParaRPr lang="en-US" sz="1400" dirty="0"/>
          </a:p>
          <a:p>
            <a:pPr algn="ctr"/>
            <a:endParaRPr lang="en-US" sz="1400" dirty="0"/>
          </a:p>
          <a:p>
            <a:pPr algn="ctr"/>
            <a:endParaRPr lang="en-US" sz="1400" dirty="0"/>
          </a:p>
          <a:p>
            <a:pPr algn="ctr"/>
            <a:endParaRPr lang="en-US" sz="1400" dirty="0"/>
          </a:p>
          <a:p>
            <a:pPr algn="ctr"/>
            <a:r>
              <a:rPr lang="en-US" sz="1400" dirty="0"/>
              <a:t>Deep Value Stocks reviewed using:</a:t>
            </a:r>
          </a:p>
          <a:p>
            <a:pPr algn="ctr"/>
            <a:endParaRPr lang="en-US" sz="1400" dirty="0"/>
          </a:p>
          <a:p>
            <a:pPr marL="285750" indent="-285750" algn="ctr">
              <a:buFont typeface="Arial" panose="020B0604020202020204" pitchFamily="34" charset="0"/>
              <a:buChar char="•"/>
            </a:pPr>
            <a:r>
              <a:rPr lang="en-US" sz="1400" dirty="0"/>
              <a:t>Downloaded price histories for 22 stocks that evenly split into Financial and Non-Financial sectors.</a:t>
            </a:r>
          </a:p>
          <a:p>
            <a:pPr marL="285750" indent="-285750" algn="ctr">
              <a:buFont typeface="Arial" panose="020B0604020202020204" pitchFamily="34" charset="0"/>
              <a:buChar char="•"/>
            </a:pPr>
            <a:r>
              <a:rPr lang="en-US" sz="1400" dirty="0"/>
              <a:t>Other criteria can be applied</a:t>
            </a:r>
          </a:p>
          <a:p>
            <a:pPr algn="ctr"/>
            <a:endParaRPr lang="en-US" sz="1400" dirty="0"/>
          </a:p>
        </p:txBody>
      </p:sp>
    </p:spTree>
    <p:extLst>
      <p:ext uri="{BB962C8B-B14F-4D97-AF65-F5344CB8AC3E}">
        <p14:creationId xmlns:p14="http://schemas.microsoft.com/office/powerpoint/2010/main" val="1879604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2274449" y="165381"/>
            <a:ext cx="764311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 There’s Value and There’s Deep Value</a:t>
            </a:r>
          </a:p>
        </p:txBody>
      </p:sp>
      <p:sp>
        <p:nvSpPr>
          <p:cNvPr id="155" name="Rectangle 154">
            <a:extLst>
              <a:ext uri="{C183D7F6-B498-43B3-948B-1728B52AA6E4}">
                <adec:decorative xmlns:adec="http://schemas.microsoft.com/office/drawing/2017/decorative" val="1"/>
              </a:ext>
            </a:extLst>
          </p:cNvPr>
          <p:cNvSpPr/>
          <p:nvPr/>
        </p:nvSpPr>
        <p:spPr>
          <a:xfrm>
            <a:off x="1052276" y="4275040"/>
            <a:ext cx="10087448" cy="2027912"/>
          </a:xfrm>
          <a:prstGeom prst="rect">
            <a:avLst/>
          </a:prstGeom>
          <a:ln>
            <a:solidFill>
              <a:schemeClr val="tx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Equity investing can be generalized along some broad dimensions.  There is passive management (index-matching) and there is active management.  Within active management there is growth-oriented investing and there is value investing. The metrics used to identify stocks for each management style, as they are known, are the same:  Price / Earnings Ratios and Dividend Yields are the most commonplace. </a:t>
            </a:r>
          </a:p>
          <a:p>
            <a:pPr algn="ctr"/>
            <a:r>
              <a:rPr lang="en-US" dirty="0">
                <a:solidFill>
                  <a:schemeClr val="tx1"/>
                </a:solidFill>
              </a:rPr>
              <a:t>Machine Learning techniques offer new tools to identify stocks for each style.</a:t>
            </a:r>
          </a:p>
          <a:p>
            <a:pPr algn="ctr"/>
            <a:r>
              <a:rPr lang="en-US" b="1" i="1" dirty="0">
                <a:solidFill>
                  <a:schemeClr val="tx1"/>
                </a:solidFill>
              </a:rPr>
              <a:t>K-means clustering offers significant potential for screening stocks.</a:t>
            </a:r>
          </a:p>
        </p:txBody>
      </p:sp>
      <p:sp>
        <p:nvSpPr>
          <p:cNvPr id="1029" name="Rectangle 1028">
            <a:extLst>
              <a:ext uri="{C183D7F6-B498-43B3-948B-1728B52AA6E4}">
                <adec:decorative xmlns:adec="http://schemas.microsoft.com/office/drawing/2017/decorative" val="1"/>
              </a:ext>
            </a:extLst>
          </p:cNvPr>
          <p:cNvSpPr/>
          <p:nvPr/>
        </p:nvSpPr>
        <p:spPr>
          <a:xfrm>
            <a:off x="987752" y="710852"/>
            <a:ext cx="2757594" cy="3274942"/>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b="1" dirty="0">
              <a:solidFill>
                <a:schemeClr val="tx1"/>
              </a:solidFill>
            </a:endParaRPr>
          </a:p>
          <a:p>
            <a:pPr algn="ctr"/>
            <a:r>
              <a:rPr lang="en-US" b="1" dirty="0">
                <a:solidFill>
                  <a:schemeClr val="tx1"/>
                </a:solidFill>
              </a:rPr>
              <a:t>Equity Valuation Metrics</a:t>
            </a:r>
          </a:p>
        </p:txBody>
      </p:sp>
      <p:sp>
        <p:nvSpPr>
          <p:cNvPr id="139" name="Rectangle 138">
            <a:extLst>
              <a:ext uri="{C183D7F6-B498-43B3-948B-1728B52AA6E4}">
                <adec:decorative xmlns:adec="http://schemas.microsoft.com/office/drawing/2017/decorative" val="1"/>
              </a:ext>
            </a:extLst>
          </p:cNvPr>
          <p:cNvSpPr/>
          <p:nvPr/>
        </p:nvSpPr>
        <p:spPr>
          <a:xfrm>
            <a:off x="4696077" y="710854"/>
            <a:ext cx="3279395" cy="3299929"/>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b="1" dirty="0">
              <a:solidFill>
                <a:schemeClr val="tx1"/>
              </a:solidFill>
            </a:endParaRPr>
          </a:p>
          <a:p>
            <a:pPr algn="ctr"/>
            <a:r>
              <a:rPr lang="en-US" b="1" dirty="0">
                <a:solidFill>
                  <a:schemeClr val="tx1"/>
                </a:solidFill>
              </a:rPr>
              <a:t>Deep Value</a:t>
            </a:r>
          </a:p>
        </p:txBody>
      </p:sp>
      <p:sp>
        <p:nvSpPr>
          <p:cNvPr id="140" name="Rectangle 139">
            <a:extLst>
              <a:ext uri="{C183D7F6-B498-43B3-948B-1728B52AA6E4}">
                <adec:decorative xmlns:adec="http://schemas.microsoft.com/office/drawing/2017/decorative" val="1"/>
              </a:ext>
            </a:extLst>
          </p:cNvPr>
          <p:cNvSpPr/>
          <p:nvPr/>
        </p:nvSpPr>
        <p:spPr>
          <a:xfrm>
            <a:off x="8111325" y="723347"/>
            <a:ext cx="3092923" cy="327494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a:p>
            <a:pPr algn="ctr"/>
            <a:r>
              <a:rPr lang="en-US" b="1" dirty="0">
                <a:solidFill>
                  <a:schemeClr val="tx1"/>
                </a:solidFill>
              </a:rPr>
              <a:t>High Growth</a:t>
            </a:r>
          </a:p>
          <a:p>
            <a:pPr algn="ctr"/>
            <a:endParaRPr lang="en-US" b="1" dirty="0">
              <a:solidFill>
                <a:schemeClr val="tx1"/>
              </a:solidFill>
            </a:endParaRPr>
          </a:p>
          <a:p>
            <a:pPr algn="ctr"/>
            <a:endParaRPr lang="en-US" b="1" dirty="0">
              <a:solidFill>
                <a:schemeClr val="tx1"/>
              </a:solidFill>
            </a:endParaRPr>
          </a:p>
        </p:txBody>
      </p:sp>
      <p:sp>
        <p:nvSpPr>
          <p:cNvPr id="135" name="TextBox 134"/>
          <p:cNvSpPr txBox="1"/>
          <p:nvPr/>
        </p:nvSpPr>
        <p:spPr>
          <a:xfrm>
            <a:off x="8317889" y="1417930"/>
            <a:ext cx="2679794" cy="2369880"/>
          </a:xfrm>
          <a:prstGeom prst="rect">
            <a:avLst/>
          </a:prstGeom>
          <a:noFill/>
        </p:spPr>
        <p:txBody>
          <a:bodyPr wrap="square" lIns="0" tIns="0" rIns="0" bIns="0" rtlCol="0" anchor="ctr">
            <a:spAutoFit/>
          </a:bodyPr>
          <a:lstStyle/>
          <a:p>
            <a:pPr algn="ctr"/>
            <a:r>
              <a:rPr lang="en-US" sz="1400" dirty="0"/>
              <a:t>Growth investors look for strong earnings growth and have little ore no interest in dividends.  These stocks are typically in growth industries such as technology such as software, biotech and FANGs:</a:t>
            </a:r>
          </a:p>
          <a:p>
            <a:pPr algn="ctr"/>
            <a:endParaRPr lang="en-US" sz="1400" dirty="0"/>
          </a:p>
          <a:p>
            <a:pPr marL="285750" indent="-285750" algn="ctr">
              <a:buFont typeface="Arial" panose="020B0604020202020204" pitchFamily="34" charset="0"/>
              <a:buChar char="•"/>
            </a:pPr>
            <a:r>
              <a:rPr lang="en-US" sz="1400" dirty="0"/>
              <a:t>Facebook</a:t>
            </a:r>
          </a:p>
          <a:p>
            <a:pPr marL="285750" indent="-285750" algn="ctr">
              <a:buFont typeface="Arial" panose="020B0604020202020204" pitchFamily="34" charset="0"/>
              <a:buChar char="•"/>
            </a:pPr>
            <a:r>
              <a:rPr lang="en-US" sz="1400" dirty="0"/>
              <a:t>Amazon</a:t>
            </a:r>
          </a:p>
          <a:p>
            <a:pPr marL="285750" indent="-285750" algn="ctr">
              <a:buFont typeface="Arial" panose="020B0604020202020204" pitchFamily="34" charset="0"/>
              <a:buChar char="•"/>
            </a:pPr>
            <a:r>
              <a:rPr lang="en-US" sz="1400" dirty="0"/>
              <a:t>Netflix</a:t>
            </a:r>
          </a:p>
          <a:p>
            <a:pPr marL="285750" indent="-285750" algn="ctr">
              <a:buFont typeface="Arial" panose="020B0604020202020204" pitchFamily="34" charset="0"/>
              <a:buChar char="•"/>
            </a:pPr>
            <a:r>
              <a:rPr lang="en-US" sz="1400" dirty="0"/>
              <a:t>Google</a:t>
            </a:r>
          </a:p>
        </p:txBody>
      </p:sp>
      <p:sp>
        <p:nvSpPr>
          <p:cNvPr id="31" name="TextBox 30">
            <a:extLst>
              <a:ext uri="{FF2B5EF4-FFF2-40B4-BE49-F238E27FC236}">
                <a16:creationId xmlns:a16="http://schemas.microsoft.com/office/drawing/2014/main" id="{F4540AC0-E369-4AD9-BBDB-C2E2E1409CDE}"/>
              </a:ext>
            </a:extLst>
          </p:cNvPr>
          <p:cNvSpPr txBox="1"/>
          <p:nvPr/>
        </p:nvSpPr>
        <p:spPr>
          <a:xfrm>
            <a:off x="4871456" y="1368031"/>
            <a:ext cx="2852530" cy="2369880"/>
          </a:xfrm>
          <a:prstGeom prst="rect">
            <a:avLst/>
          </a:prstGeom>
          <a:noFill/>
        </p:spPr>
        <p:txBody>
          <a:bodyPr wrap="square" lIns="0" tIns="0" rIns="0" bIns="0" rtlCol="0" anchor="ctr">
            <a:spAutoFit/>
          </a:bodyPr>
          <a:lstStyle/>
          <a:p>
            <a:pPr algn="ctr"/>
            <a:r>
              <a:rPr lang="en-US" sz="1400" dirty="0"/>
              <a:t>Value investors focus on metrics with eye for companies that are solid businesses but that may be out of favor with the market due to non-controllable factors.</a:t>
            </a:r>
          </a:p>
          <a:p>
            <a:pPr algn="ctr"/>
            <a:r>
              <a:rPr lang="en-US" sz="1400" dirty="0"/>
              <a:t>P/E ratios for value stocks are below the mean for the market overall </a:t>
            </a:r>
          </a:p>
          <a:p>
            <a:pPr algn="ctr"/>
            <a:r>
              <a:rPr lang="en-US" sz="1400" dirty="0"/>
              <a:t>(S&amp;P at 17x).</a:t>
            </a:r>
          </a:p>
          <a:p>
            <a:pPr algn="ctr"/>
            <a:r>
              <a:rPr lang="en-US" sz="1400" dirty="0"/>
              <a:t>Deep Value stocks will typically have P/E ratios more than 1 standard deviation below the market multiple.</a:t>
            </a:r>
          </a:p>
        </p:txBody>
      </p:sp>
      <p:sp>
        <p:nvSpPr>
          <p:cNvPr id="32" name="TextBox 31">
            <a:extLst>
              <a:ext uri="{FF2B5EF4-FFF2-40B4-BE49-F238E27FC236}">
                <a16:creationId xmlns:a16="http://schemas.microsoft.com/office/drawing/2014/main" id="{9C2A804C-860C-42CE-B071-DD567E25871D}"/>
              </a:ext>
            </a:extLst>
          </p:cNvPr>
          <p:cNvSpPr txBox="1"/>
          <p:nvPr/>
        </p:nvSpPr>
        <p:spPr>
          <a:xfrm>
            <a:off x="1303430" y="1466561"/>
            <a:ext cx="2192910" cy="1938992"/>
          </a:xfrm>
          <a:prstGeom prst="rect">
            <a:avLst/>
          </a:prstGeom>
          <a:noFill/>
        </p:spPr>
        <p:txBody>
          <a:bodyPr wrap="square" lIns="0" tIns="0" rIns="0" bIns="0" rtlCol="0" anchor="ctr">
            <a:spAutoFit/>
          </a:bodyPr>
          <a:lstStyle/>
          <a:p>
            <a:pPr algn="ctr"/>
            <a:r>
              <a:rPr lang="en-US" sz="1400" dirty="0"/>
              <a:t>Standard measures include:</a:t>
            </a:r>
          </a:p>
          <a:p>
            <a:pPr marL="285750" indent="-285750" algn="ctr">
              <a:buFont typeface="Arial" panose="020B0604020202020204" pitchFamily="34" charset="0"/>
              <a:buChar char="•"/>
            </a:pPr>
            <a:r>
              <a:rPr lang="en-US" sz="1400" dirty="0"/>
              <a:t>Price / Book Value</a:t>
            </a:r>
          </a:p>
          <a:p>
            <a:pPr marL="285750" indent="-285750" algn="ctr">
              <a:buFont typeface="Arial" panose="020B0604020202020204" pitchFamily="34" charset="0"/>
              <a:buChar char="•"/>
            </a:pPr>
            <a:r>
              <a:rPr lang="en-US" sz="1400" dirty="0"/>
              <a:t>Price / Sales</a:t>
            </a:r>
          </a:p>
          <a:p>
            <a:pPr marL="285750" indent="-285750" algn="ctr">
              <a:buFont typeface="Arial" panose="020B0604020202020204" pitchFamily="34" charset="0"/>
              <a:buChar char="•"/>
            </a:pPr>
            <a:r>
              <a:rPr lang="en-US" sz="1400" dirty="0"/>
              <a:t>Price / Free Cash Flow</a:t>
            </a:r>
          </a:p>
          <a:p>
            <a:pPr marL="285750" indent="-285750" algn="ctr">
              <a:buFont typeface="Arial" panose="020B0604020202020204" pitchFamily="34" charset="0"/>
              <a:buChar char="•"/>
            </a:pPr>
            <a:r>
              <a:rPr lang="en-US" sz="1400" dirty="0"/>
              <a:t>Price / Earnings</a:t>
            </a:r>
          </a:p>
          <a:p>
            <a:pPr marL="285750" indent="-285750" algn="ctr">
              <a:buFont typeface="Arial" panose="020B0604020202020204" pitchFamily="34" charset="0"/>
              <a:buChar char="•"/>
            </a:pPr>
            <a:r>
              <a:rPr lang="en-US" sz="1400" dirty="0"/>
              <a:t>Dividend Yield</a:t>
            </a:r>
          </a:p>
          <a:p>
            <a:pPr marL="285750" indent="-285750" algn="ctr">
              <a:buFont typeface="Arial" panose="020B0604020202020204" pitchFamily="34" charset="0"/>
              <a:buChar char="•"/>
            </a:pPr>
            <a:r>
              <a:rPr lang="en-US" sz="1400" dirty="0"/>
              <a:t>Dividend Payout Ratio</a:t>
            </a:r>
          </a:p>
          <a:p>
            <a:pPr marL="285750" indent="-285750" algn="ctr">
              <a:buFont typeface="Arial" panose="020B0604020202020204" pitchFamily="34" charset="0"/>
              <a:buChar char="•"/>
            </a:pPr>
            <a:r>
              <a:rPr lang="en-US" sz="1400" dirty="0"/>
              <a:t>Earnings Per Share</a:t>
            </a:r>
          </a:p>
          <a:p>
            <a:pPr algn="ctr"/>
            <a:endParaRPr lang="en-US" sz="1400" dirty="0"/>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5" name="Arrow: Chevron 4">
            <a:extLst>
              <a:ext uri="{FF2B5EF4-FFF2-40B4-BE49-F238E27FC236}">
                <a16:creationId xmlns:a16="http://schemas.microsoft.com/office/drawing/2014/main" id="{889A7E02-F006-4736-B122-FC8D09A069D6}"/>
              </a:ext>
            </a:extLst>
          </p:cNvPr>
          <p:cNvSpPr/>
          <p:nvPr/>
        </p:nvSpPr>
        <p:spPr>
          <a:xfrm>
            <a:off x="3951910" y="1417930"/>
            <a:ext cx="537602" cy="1944349"/>
          </a:xfrm>
          <a:prstGeom prst="chevron">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41316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6009F-D69E-BE45-BAEC-A4DAB186611B}"/>
              </a:ext>
            </a:extLst>
          </p:cNvPr>
          <p:cNvSpPr>
            <a:spLocks noGrp="1"/>
          </p:cNvSpPr>
          <p:nvPr>
            <p:ph type="title"/>
          </p:nvPr>
        </p:nvSpPr>
        <p:spPr/>
        <p:txBody>
          <a:bodyPr/>
          <a:lstStyle/>
          <a:p>
            <a:pPr algn="ctr"/>
            <a:r>
              <a:rPr lang="en-US" dirty="0"/>
              <a:t>Web Scraping</a:t>
            </a:r>
          </a:p>
        </p:txBody>
      </p:sp>
      <p:pic>
        <p:nvPicPr>
          <p:cNvPr id="3" name="Picture 2">
            <a:extLst>
              <a:ext uri="{FF2B5EF4-FFF2-40B4-BE49-F238E27FC236}">
                <a16:creationId xmlns:a16="http://schemas.microsoft.com/office/drawing/2014/main" id="{AF3ED808-B28B-CB44-A7CD-70B569171E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1440887"/>
            <a:ext cx="5257800" cy="3527233"/>
          </a:xfrm>
          <a:prstGeom prst="rect">
            <a:avLst/>
          </a:prstGeom>
        </p:spPr>
      </p:pic>
      <p:pic>
        <p:nvPicPr>
          <p:cNvPr id="4" name="Picture 3">
            <a:extLst>
              <a:ext uri="{FF2B5EF4-FFF2-40B4-BE49-F238E27FC236}">
                <a16:creationId xmlns:a16="http://schemas.microsoft.com/office/drawing/2014/main" id="{03CC36FC-A162-794F-9DEB-3F8F3DE019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13462" y="1473199"/>
            <a:ext cx="5043742" cy="3494921"/>
          </a:xfrm>
          <a:prstGeom prst="rect">
            <a:avLst/>
          </a:prstGeom>
        </p:spPr>
      </p:pic>
      <p:sp>
        <p:nvSpPr>
          <p:cNvPr id="5" name="TextBox 4">
            <a:extLst>
              <a:ext uri="{FF2B5EF4-FFF2-40B4-BE49-F238E27FC236}">
                <a16:creationId xmlns:a16="http://schemas.microsoft.com/office/drawing/2014/main" id="{8184D1BE-9421-6147-BE15-31C448F292BF}"/>
              </a:ext>
            </a:extLst>
          </p:cNvPr>
          <p:cNvSpPr txBox="1"/>
          <p:nvPr/>
        </p:nvSpPr>
        <p:spPr>
          <a:xfrm>
            <a:off x="2549288" y="5224346"/>
            <a:ext cx="1237785" cy="369332"/>
          </a:xfrm>
          <a:prstGeom prst="rect">
            <a:avLst/>
          </a:prstGeom>
          <a:noFill/>
        </p:spPr>
        <p:txBody>
          <a:bodyPr wrap="square" rtlCol="0">
            <a:spAutoFit/>
          </a:bodyPr>
          <a:lstStyle/>
          <a:p>
            <a:r>
              <a:rPr lang="en-US" dirty="0"/>
              <a:t>2017 Data</a:t>
            </a:r>
          </a:p>
        </p:txBody>
      </p:sp>
      <p:sp>
        <p:nvSpPr>
          <p:cNvPr id="6" name="TextBox 5">
            <a:extLst>
              <a:ext uri="{FF2B5EF4-FFF2-40B4-BE49-F238E27FC236}">
                <a16:creationId xmlns:a16="http://schemas.microsoft.com/office/drawing/2014/main" id="{5051B00A-F207-9748-92C6-605A4E62A5C3}"/>
              </a:ext>
            </a:extLst>
          </p:cNvPr>
          <p:cNvSpPr txBox="1"/>
          <p:nvPr/>
        </p:nvSpPr>
        <p:spPr>
          <a:xfrm>
            <a:off x="8404928" y="5241073"/>
            <a:ext cx="1460809" cy="369332"/>
          </a:xfrm>
          <a:prstGeom prst="rect">
            <a:avLst/>
          </a:prstGeom>
          <a:noFill/>
        </p:spPr>
        <p:txBody>
          <a:bodyPr wrap="square" rtlCol="0">
            <a:spAutoFit/>
          </a:bodyPr>
          <a:lstStyle/>
          <a:p>
            <a:r>
              <a:rPr lang="en-US" dirty="0"/>
              <a:t>Current Data</a:t>
            </a:r>
          </a:p>
        </p:txBody>
      </p:sp>
    </p:spTree>
    <p:extLst>
      <p:ext uri="{BB962C8B-B14F-4D97-AF65-F5344CB8AC3E}">
        <p14:creationId xmlns:p14="http://schemas.microsoft.com/office/powerpoint/2010/main" val="2736100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1035041" y="942513"/>
            <a:ext cx="10002456" cy="575010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633273" y="165381"/>
            <a:ext cx="2925481"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Beautiful Soup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9" name="Picture 8">
            <a:extLst>
              <a:ext uri="{FF2B5EF4-FFF2-40B4-BE49-F238E27FC236}">
                <a16:creationId xmlns:a16="http://schemas.microsoft.com/office/drawing/2014/main" id="{98D3F49E-D3C5-A64E-B728-446787EC53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432" y="1131684"/>
            <a:ext cx="8157136" cy="4187076"/>
          </a:xfrm>
          <a:prstGeom prst="rect">
            <a:avLst/>
          </a:prstGeom>
        </p:spPr>
      </p:pic>
      <p:sp>
        <p:nvSpPr>
          <p:cNvPr id="12" name="TextBox 11">
            <a:extLst>
              <a:ext uri="{FF2B5EF4-FFF2-40B4-BE49-F238E27FC236}">
                <a16:creationId xmlns:a16="http://schemas.microsoft.com/office/drawing/2014/main" id="{C444C07F-21CE-9645-B218-A706FA70CD26}"/>
              </a:ext>
            </a:extLst>
          </p:cNvPr>
          <p:cNvSpPr txBox="1"/>
          <p:nvPr/>
        </p:nvSpPr>
        <p:spPr>
          <a:xfrm>
            <a:off x="2164080" y="5318760"/>
            <a:ext cx="8010488" cy="923330"/>
          </a:xfrm>
          <a:prstGeom prst="rect">
            <a:avLst/>
          </a:prstGeom>
          <a:noFill/>
        </p:spPr>
        <p:txBody>
          <a:bodyPr wrap="square" rtlCol="0">
            <a:spAutoFit/>
          </a:bodyPr>
          <a:lstStyle/>
          <a:p>
            <a:r>
              <a:rPr lang="en-US" dirty="0"/>
              <a:t>The above code shows the first value being taken for a given stock symbol. Because we wanted certain values to be floats, we had to use Try/Except statements in case Yahoo Finance did not have a given value. </a:t>
            </a:r>
          </a:p>
        </p:txBody>
      </p:sp>
    </p:spTree>
    <p:extLst>
      <p:ext uri="{BB962C8B-B14F-4D97-AF65-F5344CB8AC3E}">
        <p14:creationId xmlns:p14="http://schemas.microsoft.com/office/powerpoint/2010/main" val="3679691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739205" y="1190317"/>
            <a:ext cx="10490631"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111482" y="479145"/>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3" name="TextBox 2">
            <a:extLst>
              <a:ext uri="{FF2B5EF4-FFF2-40B4-BE49-F238E27FC236}">
                <a16:creationId xmlns:a16="http://schemas.microsoft.com/office/drawing/2014/main" id="{2A1C5180-4AF1-4603-979E-DCC1954E3766}"/>
              </a:ext>
            </a:extLst>
          </p:cNvPr>
          <p:cNvSpPr txBox="1"/>
          <p:nvPr/>
        </p:nvSpPr>
        <p:spPr>
          <a:xfrm>
            <a:off x="953200" y="1210133"/>
            <a:ext cx="8044766" cy="2369880"/>
          </a:xfrm>
          <a:prstGeom prst="rect">
            <a:avLst/>
          </a:prstGeom>
          <a:noFill/>
        </p:spPr>
        <p:txBody>
          <a:bodyPr wrap="none" rtlCol="0">
            <a:spAutoFit/>
          </a:bodyPr>
          <a:lstStyle/>
          <a:p>
            <a:r>
              <a:rPr lang="en-US" b="1" dirty="0" err="1"/>
              <a:t>Scikit</a:t>
            </a:r>
            <a:r>
              <a:rPr lang="en-US" b="1" dirty="0"/>
              <a:t>-learn library</a:t>
            </a:r>
          </a:p>
          <a:p>
            <a:r>
              <a:rPr lang="en-US" sz="1400" dirty="0"/>
              <a:t>It features various </a:t>
            </a:r>
            <a:r>
              <a:rPr lang="en-US" sz="1400" dirty="0">
                <a:hlinkClick r:id="rId2" tooltip="Statistical classification">
                  <a:extLst>
                    <a:ext uri="{A12FA001-AC4F-418D-AE19-62706E023703}">
                      <ahyp:hlinkClr xmlns:ahyp="http://schemas.microsoft.com/office/drawing/2018/hyperlinkcolor" val="tx"/>
                    </a:ext>
                  </a:extLst>
                </a:hlinkClick>
              </a:rPr>
              <a:t>classification</a:t>
            </a:r>
            <a:r>
              <a:rPr lang="en-US" sz="1400" dirty="0"/>
              <a:t>, </a:t>
            </a:r>
            <a:r>
              <a:rPr lang="en-US" sz="1400" dirty="0">
                <a:hlinkClick r:id="rId3" tooltip="Regression analysis">
                  <a:extLst>
                    <a:ext uri="{A12FA001-AC4F-418D-AE19-62706E023703}">
                      <ahyp:hlinkClr xmlns:ahyp="http://schemas.microsoft.com/office/drawing/2018/hyperlinkcolor" val="tx"/>
                    </a:ext>
                  </a:extLst>
                </a:hlinkClick>
              </a:rPr>
              <a:t>regression</a:t>
            </a:r>
            <a:r>
              <a:rPr lang="en-US" sz="1400" dirty="0"/>
              <a:t> and </a:t>
            </a:r>
            <a:r>
              <a:rPr lang="en-US" sz="1400" dirty="0">
                <a:hlinkClick r:id="rId4" tooltip="Cluster analysis">
                  <a:extLst>
                    <a:ext uri="{A12FA001-AC4F-418D-AE19-62706E023703}">
                      <ahyp:hlinkClr xmlns:ahyp="http://schemas.microsoft.com/office/drawing/2018/hyperlinkcolor" val="tx"/>
                    </a:ext>
                  </a:extLst>
                </a:hlinkClick>
              </a:rPr>
              <a:t>clustering</a:t>
            </a:r>
            <a:r>
              <a:rPr lang="en-US" sz="1400" dirty="0"/>
              <a:t> algorithms.</a:t>
            </a:r>
          </a:p>
          <a:p>
            <a:endParaRPr lang="en-US" b="1" dirty="0"/>
          </a:p>
          <a:p>
            <a:r>
              <a:rPr lang="en-US" b="1" dirty="0"/>
              <a:t>SciPy library</a:t>
            </a:r>
          </a:p>
          <a:p>
            <a:endParaRPr lang="en-US" sz="1600" dirty="0"/>
          </a:p>
          <a:p>
            <a:r>
              <a:rPr lang="en-US" sz="1400" dirty="0"/>
              <a:t>The SciPy library is one of the core packages that make up the SciPy stack. It provides many user-friendly</a:t>
            </a:r>
          </a:p>
          <a:p>
            <a:r>
              <a:rPr lang="en-US" sz="1400" dirty="0"/>
              <a:t> and efficient numerical routines such as routines for numerical integration, interpolation, optimization,</a:t>
            </a:r>
          </a:p>
          <a:p>
            <a:r>
              <a:rPr lang="en-US" sz="1400" dirty="0"/>
              <a:t> linear algebra and statistics.</a:t>
            </a:r>
          </a:p>
          <a:p>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14EC3D07-576D-474B-A6AD-DCC7E2DAED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577" y="3278498"/>
            <a:ext cx="4252328" cy="2956816"/>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0879C899-1866-4D9D-B9FD-5F8B191AF0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2835" y="3252481"/>
            <a:ext cx="4109659" cy="3008849"/>
          </a:xfrm>
          <a:prstGeom prst="rect">
            <a:avLst/>
          </a:prstGeom>
          <a:effectLst>
            <a:outerShdw blurRad="50800" dist="38100" dir="2700000" algn="tl" rotWithShape="0">
              <a:prstClr val="black">
                <a:alpha val="40000"/>
              </a:prstClr>
            </a:outerShdw>
            <a:softEdge rad="0"/>
          </a:effectLst>
        </p:spPr>
      </p:pic>
      <p:sp>
        <p:nvSpPr>
          <p:cNvPr id="13" name="TextBox 12">
            <a:extLst>
              <a:ext uri="{FF2B5EF4-FFF2-40B4-BE49-F238E27FC236}">
                <a16:creationId xmlns:a16="http://schemas.microsoft.com/office/drawing/2014/main" id="{9CCC8DEB-F9FB-445C-91C7-844181DE5462}"/>
              </a:ext>
            </a:extLst>
          </p:cNvPr>
          <p:cNvSpPr txBox="1"/>
          <p:nvPr/>
        </p:nvSpPr>
        <p:spPr>
          <a:xfrm>
            <a:off x="3427613" y="6450047"/>
            <a:ext cx="5931711" cy="584775"/>
          </a:xfrm>
          <a:prstGeom prst="rect">
            <a:avLst/>
          </a:prstGeom>
          <a:noFill/>
          <a:ln>
            <a:solidFill>
              <a:schemeClr val="tx2"/>
            </a:solidFill>
          </a:ln>
        </p:spPr>
        <p:txBody>
          <a:bodyPr wrap="square" rtlCol="0">
            <a:spAutoFit/>
          </a:bodyPr>
          <a:lstStyle/>
          <a:p>
            <a:r>
              <a:rPr lang="en-US" sz="1400" dirty="0"/>
              <a:t>Scatter Plot shows distribution of stocks according to P/E and Dividend Yield</a:t>
            </a:r>
          </a:p>
          <a:p>
            <a:endParaRPr lang="en-US" dirty="0"/>
          </a:p>
        </p:txBody>
      </p:sp>
    </p:spTree>
    <p:extLst>
      <p:ext uri="{BB962C8B-B14F-4D97-AF65-F5344CB8AC3E}">
        <p14:creationId xmlns:p14="http://schemas.microsoft.com/office/powerpoint/2010/main" val="1834852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50" name="Rectangle 149"/>
          <p:cNvSpPr/>
          <p:nvPr/>
        </p:nvSpPr>
        <p:spPr>
          <a:xfrm>
            <a:off x="677232" y="883568"/>
            <a:ext cx="11230222" cy="5597612"/>
          </a:xfrm>
          <a:prstGeom prst="rect">
            <a:avLst/>
          </a:prstGeom>
          <a:solidFill>
            <a:srgbClr val="F1F1F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7" name="TextBox 6">
            <a:extLst>
              <a:ext uri="{FF2B5EF4-FFF2-40B4-BE49-F238E27FC236}">
                <a16:creationId xmlns:a16="http://schemas.microsoft.com/office/drawing/2014/main" id="{BAFEC55A-5DED-4F07-8BEB-0A48C232AA2B}"/>
              </a:ext>
            </a:extLst>
          </p:cNvPr>
          <p:cNvSpPr txBox="1"/>
          <p:nvPr/>
        </p:nvSpPr>
        <p:spPr>
          <a:xfrm>
            <a:off x="939738" y="5390322"/>
            <a:ext cx="4512364" cy="923330"/>
          </a:xfrm>
          <a:prstGeom prst="rect">
            <a:avLst/>
          </a:prstGeom>
          <a:noFill/>
          <a:ln>
            <a:solidFill>
              <a:schemeClr val="tx2"/>
            </a:solidFill>
          </a:ln>
        </p:spPr>
        <p:txBody>
          <a:bodyPr wrap="square" rtlCol="0">
            <a:spAutoFit/>
          </a:bodyPr>
          <a:lstStyle/>
          <a:p>
            <a:r>
              <a:rPr lang="en-US" dirty="0"/>
              <a:t>Random points are selected as centroids, plots along with the centroids</a:t>
            </a:r>
          </a:p>
          <a:p>
            <a:endParaRPr lang="en-US" dirty="0"/>
          </a:p>
        </p:txBody>
      </p:sp>
      <p:sp>
        <p:nvSpPr>
          <p:cNvPr id="11" name="TextBox 10">
            <a:extLst>
              <a:ext uri="{FF2B5EF4-FFF2-40B4-BE49-F238E27FC236}">
                <a16:creationId xmlns:a16="http://schemas.microsoft.com/office/drawing/2014/main" id="{A8165B6C-E9F1-46F6-AA2F-9F5FD4C94DBA}"/>
              </a:ext>
            </a:extLst>
          </p:cNvPr>
          <p:cNvSpPr txBox="1"/>
          <p:nvPr/>
        </p:nvSpPr>
        <p:spPr>
          <a:xfrm>
            <a:off x="4111500" y="165381"/>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pic>
        <p:nvPicPr>
          <p:cNvPr id="13" name="Picture 12">
            <a:extLst>
              <a:ext uri="{FF2B5EF4-FFF2-40B4-BE49-F238E27FC236}">
                <a16:creationId xmlns:a16="http://schemas.microsoft.com/office/drawing/2014/main" id="{95016290-FEBF-4D61-BAF6-811FFF98EEC0}"/>
              </a:ext>
            </a:extLst>
          </p:cNvPr>
          <p:cNvPicPr>
            <a:picLocks noChangeAspect="1"/>
          </p:cNvPicPr>
          <p:nvPr/>
        </p:nvPicPr>
        <p:blipFill>
          <a:blip r:embed="rId2"/>
          <a:stretch>
            <a:fillRect/>
          </a:stretch>
        </p:blipFill>
        <p:spPr>
          <a:xfrm>
            <a:off x="879129" y="1257008"/>
            <a:ext cx="4815991" cy="3845416"/>
          </a:xfrm>
          <a:prstGeom prst="rect">
            <a:avLst/>
          </a:prstGeom>
        </p:spPr>
      </p:pic>
      <p:pic>
        <p:nvPicPr>
          <p:cNvPr id="14" name="Picture 13">
            <a:extLst>
              <a:ext uri="{FF2B5EF4-FFF2-40B4-BE49-F238E27FC236}">
                <a16:creationId xmlns:a16="http://schemas.microsoft.com/office/drawing/2014/main" id="{4B4B01CE-61BA-4F8B-8119-D3591C1A3A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5816" y="1220903"/>
            <a:ext cx="5602090" cy="3881521"/>
          </a:xfrm>
          <a:prstGeom prst="rect">
            <a:avLst/>
          </a:prstGeom>
          <a:effectLst>
            <a:outerShdw blurRad="50800" dist="38100" dir="2700000" algn="tl" rotWithShape="0">
              <a:prstClr val="black">
                <a:alpha val="40000"/>
              </a:prstClr>
            </a:outerShdw>
          </a:effectLst>
        </p:spPr>
      </p:pic>
      <p:sp>
        <p:nvSpPr>
          <p:cNvPr id="15" name="TextBox 14">
            <a:extLst>
              <a:ext uri="{FF2B5EF4-FFF2-40B4-BE49-F238E27FC236}">
                <a16:creationId xmlns:a16="http://schemas.microsoft.com/office/drawing/2014/main" id="{1E257A56-2CF8-42E7-8C1C-A303519BC85F}"/>
              </a:ext>
            </a:extLst>
          </p:cNvPr>
          <p:cNvSpPr txBox="1"/>
          <p:nvPr/>
        </p:nvSpPr>
        <p:spPr>
          <a:xfrm>
            <a:off x="6249922" y="5363818"/>
            <a:ext cx="5353877" cy="923330"/>
          </a:xfrm>
          <a:prstGeom prst="rect">
            <a:avLst/>
          </a:prstGeom>
          <a:noFill/>
          <a:ln>
            <a:solidFill>
              <a:schemeClr val="tx2"/>
            </a:solidFill>
          </a:ln>
        </p:spPr>
        <p:txBody>
          <a:bodyPr wrap="square" rtlCol="0">
            <a:spAutoFit/>
          </a:bodyPr>
          <a:lstStyle/>
          <a:p>
            <a:r>
              <a:rPr lang="en-US" dirty="0"/>
              <a:t>K-means Clustering organizes the scatter plot based on groupings that identify stocks based on distances from the calculated mean of the cluster.</a:t>
            </a:r>
          </a:p>
        </p:txBody>
      </p:sp>
    </p:spTree>
    <p:extLst>
      <p:ext uri="{BB962C8B-B14F-4D97-AF65-F5344CB8AC3E}">
        <p14:creationId xmlns:p14="http://schemas.microsoft.com/office/powerpoint/2010/main" val="4015455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880E66-1A13-4C93-A2AB-9C47CAF88494}"/>
              </a:ext>
            </a:extLst>
          </p:cNvPr>
          <p:cNvSpPr/>
          <p:nvPr/>
        </p:nvSpPr>
        <p:spPr>
          <a:xfrm>
            <a:off x="739205" y="1190317"/>
            <a:ext cx="10490631" cy="529086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6" name="TextBox 5">
            <a:extLst>
              <a:ext uri="{FF2B5EF4-FFF2-40B4-BE49-F238E27FC236}">
                <a16:creationId xmlns:a16="http://schemas.microsoft.com/office/drawing/2014/main" id="{FB05F94D-23B3-4FC2-80CB-099FB14B1CC1}"/>
              </a:ext>
            </a:extLst>
          </p:cNvPr>
          <p:cNvSpPr txBox="1"/>
          <p:nvPr/>
        </p:nvSpPr>
        <p:spPr>
          <a:xfrm>
            <a:off x="4111500" y="165381"/>
            <a:ext cx="396903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K-Means Clustering </a:t>
            </a:r>
          </a:p>
        </p:txBody>
      </p:sp>
      <p:sp>
        <p:nvSpPr>
          <p:cNvPr id="7" name="TextBox 6">
            <a:extLst>
              <a:ext uri="{FF2B5EF4-FFF2-40B4-BE49-F238E27FC236}">
                <a16:creationId xmlns:a16="http://schemas.microsoft.com/office/drawing/2014/main" id="{44B1EE1A-2D1F-45BA-9374-518344AB42EB}"/>
              </a:ext>
            </a:extLst>
          </p:cNvPr>
          <p:cNvSpPr txBox="1"/>
          <p:nvPr/>
        </p:nvSpPr>
        <p:spPr>
          <a:xfrm>
            <a:off x="1172816" y="1389626"/>
            <a:ext cx="3333157" cy="1754326"/>
          </a:xfrm>
          <a:prstGeom prst="rect">
            <a:avLst/>
          </a:prstGeom>
          <a:noFill/>
        </p:spPr>
        <p:txBody>
          <a:bodyPr wrap="none" rtlCol="0">
            <a:spAutoFit/>
          </a:bodyPr>
          <a:lstStyle/>
          <a:p>
            <a:r>
              <a:rPr lang="en-US" b="1" dirty="0"/>
              <a:t>Output from K-means Clustering</a:t>
            </a:r>
          </a:p>
          <a:p>
            <a:endParaRPr lang="en-US" dirty="0"/>
          </a:p>
          <a:p>
            <a:endParaRPr lang="en-US" dirty="0"/>
          </a:p>
          <a:p>
            <a:r>
              <a:rPr lang="en-US" dirty="0"/>
              <a:t>25 stocks in Cluster 0:</a:t>
            </a:r>
          </a:p>
          <a:p>
            <a:r>
              <a:rPr lang="en-US" dirty="0"/>
              <a:t>Lowest P/E ratio</a:t>
            </a:r>
          </a:p>
          <a:p>
            <a:r>
              <a:rPr lang="en-US" dirty="0"/>
              <a:t>Comparably high Dividend Yield</a:t>
            </a:r>
          </a:p>
        </p:txBody>
      </p:sp>
      <p:pic>
        <p:nvPicPr>
          <p:cNvPr id="5" name="Picture 4" descr="A screenshot of a cell phone&#10;&#10;Description automatically generated">
            <a:extLst>
              <a:ext uri="{FF2B5EF4-FFF2-40B4-BE49-F238E27FC236}">
                <a16:creationId xmlns:a16="http://schemas.microsoft.com/office/drawing/2014/main" id="{06F39989-06B1-4542-AB78-F8E7E8443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0881" y="1296902"/>
            <a:ext cx="3333157" cy="5077692"/>
          </a:xfrm>
          <a:prstGeom prst="rect">
            <a:avLst/>
          </a:prstGeom>
        </p:spPr>
      </p:pic>
    </p:spTree>
    <p:extLst>
      <p:ext uri="{BB962C8B-B14F-4D97-AF65-F5344CB8AC3E}">
        <p14:creationId xmlns:p14="http://schemas.microsoft.com/office/powerpoint/2010/main" val="645803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5</a:t>
            </a:r>
          </a:p>
        </p:txBody>
      </p:sp>
      <p:sp>
        <p:nvSpPr>
          <p:cNvPr id="121" name="TextBox 120"/>
          <p:cNvSpPr txBox="1"/>
          <p:nvPr/>
        </p:nvSpPr>
        <p:spPr>
          <a:xfrm>
            <a:off x="1293929" y="903690"/>
            <a:ext cx="97784"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T</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604410" y="165381"/>
            <a:ext cx="298318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Tableau Charts</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pic>
        <p:nvPicPr>
          <p:cNvPr id="4" name="Picture 3">
            <a:extLst>
              <a:ext uri="{FF2B5EF4-FFF2-40B4-BE49-F238E27FC236}">
                <a16:creationId xmlns:a16="http://schemas.microsoft.com/office/drawing/2014/main" id="{27C97F58-B2E4-4D2A-A29F-600D11B20324}"/>
              </a:ext>
            </a:extLst>
          </p:cNvPr>
          <p:cNvPicPr>
            <a:picLocks noChangeAspect="1"/>
          </p:cNvPicPr>
          <p:nvPr/>
        </p:nvPicPr>
        <p:blipFill>
          <a:blip r:embed="rId2"/>
          <a:stretch>
            <a:fillRect/>
          </a:stretch>
        </p:blipFill>
        <p:spPr>
          <a:xfrm>
            <a:off x="735496" y="903691"/>
            <a:ext cx="11171958" cy="5577490"/>
          </a:xfrm>
          <a:prstGeom prst="rect">
            <a:avLst/>
          </a:prstGeom>
        </p:spPr>
      </p:pic>
    </p:spTree>
    <p:extLst>
      <p:ext uri="{BB962C8B-B14F-4D97-AF65-F5344CB8AC3E}">
        <p14:creationId xmlns:p14="http://schemas.microsoft.com/office/powerpoint/2010/main" val="392084063"/>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0</TotalTime>
  <Words>757</Words>
  <Application>Microsoft Office PowerPoint</Application>
  <PresentationFormat>Widescreen</PresentationFormat>
  <Paragraphs>162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Abadi</vt:lpstr>
      <vt:lpstr>Arial</vt:lpstr>
      <vt:lpstr>Calibri</vt:lpstr>
      <vt:lpstr>Century Gothic</vt:lpstr>
      <vt:lpstr>Segoe UI Light</vt:lpstr>
      <vt:lpstr>Office Theme</vt:lpstr>
      <vt:lpstr>Slide 1</vt:lpstr>
      <vt:lpstr>Slide 2</vt:lpstr>
      <vt:lpstr>Slide 2</vt:lpstr>
      <vt:lpstr>Web Scraping</vt:lpstr>
      <vt:lpstr>Slide 3</vt:lpstr>
      <vt:lpstr>Slide 3</vt:lpstr>
      <vt:lpstr>Slide 3</vt:lpstr>
      <vt:lpstr>PowerPoint Presentation</vt:lpstr>
      <vt:lpstr>Slide 5</vt:lpstr>
      <vt:lpstr>Slide 5</vt:lpstr>
      <vt:lpstr>Slide 5</vt:lpstr>
      <vt:lpstr>PowerPoint Presentation</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2019-09-23T00:59:48Z</dcterms:created>
  <dcterms:modified xsi:type="dcterms:W3CDTF">2019-10-30T20:14:25Z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2018-11-28T19:57:57.0463439Z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